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0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BB06-502E-4A90-9204-A09E88A979B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82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4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9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5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9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8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1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8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s.wikipedia.org/wiki/Archiduque_Francisco_Fernando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-27384"/>
            <a:ext cx="9180512" cy="6885384"/>
            <a:chOff x="0" y="0"/>
            <a:chExt cx="9180512" cy="6858000"/>
          </a:xfrm>
        </p:grpSpPr>
        <p:sp>
          <p:nvSpPr>
            <p:cNvPr id="2" name="Rectángulo 1"/>
            <p:cNvSpPr/>
            <p:nvPr/>
          </p:nvSpPr>
          <p:spPr>
            <a:xfrm>
              <a:off x="3888432" y="13692"/>
              <a:ext cx="5292080" cy="6830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s-MX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Área Académica</a:t>
              </a:r>
              <a:r>
                <a:rPr lang="es-MX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: HISTORIA</a:t>
              </a:r>
              <a:endParaRPr lang="es-MX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s-MX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Tema: PRIMERA GUERRA MUNDIAL</a:t>
              </a:r>
              <a:endParaRPr lang="es-MX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s-MX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Profesor:</a:t>
              </a:r>
            </a:p>
            <a:p>
              <a:pPr lvl="1"/>
              <a:r>
                <a:rPr lang="es-MX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JOSE LUIS GUZMÁN MONTER</a:t>
              </a:r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s-MX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s-MX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Periodo: JULIO-DICIEMBRE 2016</a:t>
              </a:r>
              <a:endPara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2 Imagen"/>
            <p:cNvPicPr/>
            <p:nvPr/>
          </p:nvPicPr>
          <p:blipFill rotWithShape="1">
            <a:blip r:embed="rId2"/>
            <a:srcRect l="25532" t="23268" r="46809" b="19113"/>
            <a:stretch/>
          </p:blipFill>
          <p:spPr bwMode="auto">
            <a:xfrm>
              <a:off x="0" y="0"/>
              <a:ext cx="3888432" cy="685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2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Kossovo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04813"/>
            <a:ext cx="4521200" cy="584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1 CuadroTexto"/>
          <p:cNvSpPr txBox="1">
            <a:spLocks noChangeArrowheads="1"/>
          </p:cNvSpPr>
          <p:nvPr/>
        </p:nvSpPr>
        <p:spPr bwMode="auto">
          <a:xfrm>
            <a:off x="5292725" y="887413"/>
            <a:ext cx="35274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L" sz="2000">
                <a:latin typeface="Tahoma" pitchFamily="34" charset="0"/>
                <a:cs typeface="Tahoma" pitchFamily="34" charset="0"/>
              </a:rPr>
              <a:t>El conflicto entre </a:t>
            </a:r>
            <a:r>
              <a:rPr lang="es-CL" sz="2000" b="1">
                <a:latin typeface="Tahoma" pitchFamily="34" charset="0"/>
                <a:cs typeface="Tahoma" pitchFamily="34" charset="0"/>
              </a:rPr>
              <a:t>Austria</a:t>
            </a:r>
            <a:r>
              <a:rPr lang="es-CL" sz="2000">
                <a:latin typeface="Tahoma" pitchFamily="34" charset="0"/>
                <a:cs typeface="Tahoma" pitchFamily="34" charset="0"/>
              </a:rPr>
              <a:t> y </a:t>
            </a:r>
            <a:r>
              <a:rPr lang="es-CL" sz="2000" b="1">
                <a:latin typeface="Tahoma" pitchFamily="34" charset="0"/>
                <a:cs typeface="Tahoma" pitchFamily="34" charset="0"/>
              </a:rPr>
              <a:t>Serbia</a:t>
            </a:r>
            <a:r>
              <a:rPr lang="es-CL" sz="2000">
                <a:latin typeface="Tahoma" pitchFamily="34" charset="0"/>
                <a:cs typeface="Tahoma" pitchFamily="34" charset="0"/>
              </a:rPr>
              <a:t> prendió la mecha cuando Austria aprovechó el asesinato como pretexto para una guerra preventiva con Serbia.</a:t>
            </a:r>
          </a:p>
          <a:p>
            <a:pPr eaLnBrk="1" hangingPunct="1"/>
            <a:endParaRPr lang="es-CL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s-CL" sz="2000">
                <a:latin typeface="Tahoma" pitchFamily="34" charset="0"/>
                <a:cs typeface="Tahoma" pitchFamily="34" charset="0"/>
              </a:rPr>
              <a:t>Austria esperaba que la guerra permaneciera aislada, al igual que las guerras de los Balcanes (1912 – 1913).</a:t>
            </a:r>
          </a:p>
        </p:txBody>
      </p:sp>
    </p:spTree>
    <p:extLst>
      <p:ext uri="{BB962C8B-B14F-4D97-AF65-F5344CB8AC3E}">
        <p14:creationId xmlns:p14="http://schemas.microsoft.com/office/powerpoint/2010/main" val="22904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539750" y="1909763"/>
            <a:ext cx="3887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L" sz="2000">
                <a:latin typeface="Tahoma" pitchFamily="34" charset="0"/>
                <a:cs typeface="Tahoma" pitchFamily="34" charset="0"/>
              </a:rPr>
              <a:t>Algunas razones señaladas como causa de la guerra:</a:t>
            </a:r>
          </a:p>
        </p:txBody>
      </p:sp>
      <p:sp>
        <p:nvSpPr>
          <p:cNvPr id="29699" name="2 CuadroTexto"/>
          <p:cNvSpPr txBox="1">
            <a:spLocks noChangeArrowheads="1"/>
          </p:cNvSpPr>
          <p:nvPr/>
        </p:nvSpPr>
        <p:spPr bwMode="auto">
          <a:xfrm>
            <a:off x="539750" y="3292475"/>
            <a:ext cx="40322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es-CL" sz="2000">
                <a:latin typeface="Tahoma" pitchFamily="34" charset="0"/>
                <a:cs typeface="Tahoma" pitchFamily="34" charset="0"/>
              </a:rPr>
              <a:t>El sistema de alianzas hizo inevitable la guerra.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es-CL" sz="2000">
                <a:latin typeface="Tahoma" pitchFamily="34" charset="0"/>
                <a:cs typeface="Tahoma" pitchFamily="34" charset="0"/>
              </a:rPr>
              <a:t>La rivalidad colonial en África y el Lejano Oriente.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es-CL" sz="2000">
                <a:latin typeface="Tahoma" pitchFamily="34" charset="0"/>
                <a:cs typeface="Tahoma" pitchFamily="34" charset="0"/>
              </a:rPr>
              <a:t>La carrera naval entre Gran Bretaña y Alemania.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lphaUcPeriod"/>
            </a:pPr>
            <a:r>
              <a:rPr lang="es-CL" sz="2000">
                <a:latin typeface="Tahoma" pitchFamily="34" charset="0"/>
                <a:cs typeface="Tahoma" pitchFamily="34" charset="0"/>
              </a:rPr>
              <a:t>La rivalidad económica entre Gran Bretaña y Alemania.</a:t>
            </a:r>
          </a:p>
        </p:txBody>
      </p:sp>
      <p:sp>
        <p:nvSpPr>
          <p:cNvPr id="29700" name="3 CuadroTexto"/>
          <p:cNvSpPr txBox="1">
            <a:spLocks noChangeArrowheads="1"/>
          </p:cNvSpPr>
          <p:nvPr/>
        </p:nvSpPr>
        <p:spPr bwMode="auto">
          <a:xfrm>
            <a:off x="539750" y="333375"/>
            <a:ext cx="4032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L" sz="2000">
                <a:latin typeface="Tahoma" pitchFamily="34" charset="0"/>
                <a:cs typeface="Tahoma" pitchFamily="34" charset="0"/>
              </a:rPr>
              <a:t>La querella Austro-Serbia explica el estallido de la guerra, pero no el que se convirtiera en una guerra mundial.</a:t>
            </a:r>
          </a:p>
        </p:txBody>
      </p:sp>
      <p:pic>
        <p:nvPicPr>
          <p:cNvPr id="67" name="66 Imagen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716" y="-1"/>
            <a:ext cx="437979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5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Fases de la Guerra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4400" dirty="0" smtClean="0"/>
          </a:p>
          <a:p>
            <a:pPr marL="742950" indent="-742950" algn="just">
              <a:buFont typeface="+mj-lt"/>
              <a:buAutoNum type="alphaUcPeriod"/>
            </a:pPr>
            <a:r>
              <a:rPr lang="es-MX" sz="4000" dirty="0" smtClean="0"/>
              <a:t>Primera guerra de movimientos </a:t>
            </a:r>
          </a:p>
          <a:p>
            <a:pPr marL="742950" indent="-742950" algn="just">
              <a:buFont typeface="+mj-lt"/>
              <a:buAutoNum type="alphaUcPeriod"/>
            </a:pPr>
            <a:r>
              <a:rPr lang="es-MX" sz="4000" dirty="0" smtClean="0"/>
              <a:t>Guerra de trincheras </a:t>
            </a:r>
          </a:p>
          <a:p>
            <a:pPr marL="742950" indent="-742950" algn="just">
              <a:buFont typeface="+mj-lt"/>
              <a:buAutoNum type="alphaUcPeriod"/>
            </a:pPr>
            <a:r>
              <a:rPr lang="es-MX" sz="4000" dirty="0" smtClean="0"/>
              <a:t>Segunda guerra de movimientos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6847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Frentes de combate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05564"/>
              </p:ext>
            </p:extLst>
          </p:nvPr>
        </p:nvGraphicFramePr>
        <p:xfrm>
          <a:off x="395536" y="2132856"/>
          <a:ext cx="8229600" cy="3576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/>
                <a:gridCol w="2743200"/>
                <a:gridCol w="2743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Frentes de combate</a:t>
                      </a:r>
                      <a:endParaRPr lang="es-MX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Sistemas de alianzas </a:t>
                      </a:r>
                    </a:p>
                    <a:p>
                      <a:pPr algn="ctr"/>
                      <a:r>
                        <a:rPr lang="es-MX" dirty="0" smtClean="0"/>
                        <a:t>vs</a:t>
                      </a:r>
                      <a:endParaRPr lang="es-MX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Triple alianza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Triple entente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Balcanes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Austria-</a:t>
                      </a:r>
                      <a:r>
                        <a:rPr lang="es-MX" dirty="0" err="1" smtClean="0"/>
                        <a:t>Hungria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Bulgaria. Turquía.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Serbia, Rumania y Gracia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Oriental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Alemania, Austria-</a:t>
                      </a:r>
                      <a:r>
                        <a:rPr lang="es-MX" dirty="0" err="1" smtClean="0"/>
                        <a:t>Hungria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Turquía.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Rusia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Occidental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Alemania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Belgica</a:t>
                      </a:r>
                      <a:r>
                        <a:rPr lang="es-MX" dirty="0" smtClean="0"/>
                        <a:t>, Francia,</a:t>
                      </a:r>
                      <a:r>
                        <a:rPr lang="es-MX" baseline="0" dirty="0" smtClean="0"/>
                        <a:t> Luxemburgo, Inglaterra y EUA.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Sur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Alemania, Austria-</a:t>
                      </a:r>
                      <a:r>
                        <a:rPr lang="es-MX" dirty="0" err="1" smtClean="0"/>
                        <a:t>Hungria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Italia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Consecuencias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Económicas </a:t>
            </a:r>
          </a:p>
          <a:p>
            <a:r>
              <a:rPr lang="es-MX" dirty="0" smtClean="0"/>
              <a:t>Políticas </a:t>
            </a:r>
          </a:p>
          <a:p>
            <a:r>
              <a:rPr lang="es-MX" dirty="0" smtClean="0"/>
              <a:t>Sociales </a:t>
            </a:r>
          </a:p>
          <a:p>
            <a:r>
              <a:rPr lang="es-MX" dirty="0" smtClean="0"/>
              <a:t>Ambientales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Económicas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Fortalece a los E.U.A. </a:t>
            </a:r>
          </a:p>
          <a:p>
            <a:r>
              <a:rPr lang="es-MX" dirty="0" smtClean="0"/>
              <a:t>Crisis económica en toda Europa.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Políticas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Caída de las monarquías</a:t>
            </a:r>
          </a:p>
          <a:p>
            <a:r>
              <a:rPr lang="es-MX" dirty="0" smtClean="0"/>
              <a:t>E.U.A. primer potencia mundial </a:t>
            </a:r>
          </a:p>
          <a:p>
            <a:r>
              <a:rPr lang="es-MX" dirty="0" smtClean="0"/>
              <a:t>En 1919 se crea la sociedad de naciones </a:t>
            </a:r>
          </a:p>
          <a:p>
            <a:r>
              <a:rPr lang="es-MX" dirty="0" smtClean="0"/>
              <a:t>Los imperios centrales pierden sus colonias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88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Sociales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mujer participa en el mundo laboral </a:t>
            </a:r>
          </a:p>
          <a:p>
            <a:r>
              <a:rPr lang="es-MX" dirty="0" smtClean="0"/>
              <a:t>Movimientos independistas de las colonias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7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Ambientales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Contaminación por los combustibles fósiles durante la guerra. </a:t>
            </a:r>
          </a:p>
          <a:p>
            <a:r>
              <a:rPr lang="es-MX" dirty="0" smtClean="0"/>
              <a:t>Daño a la flora y fauna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65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37444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UNIDAD I LA GRAN GUERRA Y LAS REVOLUCIONES SOCIALES DEL SIGLO XX</a:t>
            </a:r>
          </a:p>
          <a:p>
            <a:pPr marL="0" indent="0" algn="just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DERECHO NATURAL</a:t>
            </a:r>
          </a:p>
          <a:p>
            <a:pPr marL="400050" lvl="1" indent="0" algn="ctr">
              <a:buNone/>
            </a:pPr>
            <a:r>
              <a:rPr lang="es-MX" sz="4400" dirty="0" smtClean="0"/>
              <a:t>1.1 LA GRAN GUERRA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5453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ANTECEDENTES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En los siglos XVII y XVIII el escenario europeo había tenido cuatro protagonistas: </a:t>
            </a:r>
            <a:endParaRPr lang="es-MX" dirty="0" smtClean="0"/>
          </a:p>
          <a:p>
            <a:r>
              <a:rPr lang="es-MX" dirty="0" smtClean="0"/>
              <a:t>Inglaterra</a:t>
            </a:r>
          </a:p>
          <a:p>
            <a:r>
              <a:rPr lang="es-MX" dirty="0" smtClean="0"/>
              <a:t>Francia</a:t>
            </a:r>
            <a:endParaRPr lang="es-MX" dirty="0"/>
          </a:p>
          <a:p>
            <a:r>
              <a:rPr lang="es-MX" dirty="0" smtClean="0"/>
              <a:t>Austria</a:t>
            </a:r>
          </a:p>
          <a:p>
            <a:r>
              <a:rPr lang="es-MX" dirty="0" smtClean="0"/>
              <a:t>Rusia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Siglo XIX.- Alemania e Italia 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 smtClean="0">
                <a:solidFill>
                  <a:srgbClr val="FF0000"/>
                </a:solidFill>
              </a:rPr>
              <a:t>La paz armada </a:t>
            </a:r>
          </a:p>
          <a:p>
            <a:pPr marL="0" indent="0" algn="ctr">
              <a:buNone/>
            </a:pPr>
            <a:r>
              <a:rPr lang="es-MX" b="1" dirty="0" smtClean="0">
                <a:solidFill>
                  <a:srgbClr val="FF0000"/>
                </a:solidFill>
              </a:rPr>
              <a:t>1885- 1914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62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2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Rectángulo"/>
          <p:cNvSpPr>
            <a:spLocks noChangeArrowheads="1"/>
          </p:cNvSpPr>
          <p:nvPr/>
        </p:nvSpPr>
        <p:spPr bwMode="auto">
          <a:xfrm>
            <a:off x="228600" y="1219200"/>
            <a:ext cx="8534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sz="3200" dirty="0"/>
              <a:t>Europa se divide en dos bloques:</a:t>
            </a:r>
          </a:p>
          <a:p>
            <a:pPr algn="just"/>
            <a:endParaRPr lang="es-ES_tradnl" sz="3200" dirty="0"/>
          </a:p>
          <a:p>
            <a:pPr lvl="1" algn="just"/>
            <a:r>
              <a:rPr lang="es-ES_tradnl" sz="3200" dirty="0"/>
              <a:t>La </a:t>
            </a:r>
            <a:r>
              <a:rPr lang="es-ES_tradnl" sz="3200" b="1" dirty="0"/>
              <a:t>Triple Alianza</a:t>
            </a:r>
            <a:r>
              <a:rPr lang="es-ES_tradnl" sz="3200" dirty="0"/>
              <a:t> : Alemania, Italia y Austria.</a:t>
            </a:r>
          </a:p>
          <a:p>
            <a:pPr lvl="1" algn="just"/>
            <a:endParaRPr lang="es-ES_tradnl" sz="3200" dirty="0"/>
          </a:p>
          <a:p>
            <a:pPr lvl="1" algn="just"/>
            <a:r>
              <a:rPr lang="es-ES_tradnl" sz="3200" dirty="0"/>
              <a:t>La </a:t>
            </a:r>
            <a:r>
              <a:rPr lang="es-ES_tradnl" sz="3200" b="1" dirty="0"/>
              <a:t>Triple Entente: </a:t>
            </a:r>
            <a:r>
              <a:rPr lang="es-ES_tradnl" sz="3200" dirty="0"/>
              <a:t>Francia, Rusia y Gran Bretaña.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173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Causas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 smtClean="0"/>
              <a:t>Económicas: </a:t>
            </a:r>
          </a:p>
          <a:p>
            <a:r>
              <a:rPr lang="es-MX" dirty="0" smtClean="0"/>
              <a:t>Enfrentamiento por el control de rutas comerciales</a:t>
            </a:r>
          </a:p>
          <a:p>
            <a:r>
              <a:rPr lang="es-MX" dirty="0" smtClean="0"/>
              <a:t>Nuevo reparto de las colonias </a:t>
            </a:r>
          </a:p>
          <a:p>
            <a:pPr marL="0" indent="0">
              <a:buNone/>
            </a:pPr>
            <a:r>
              <a:rPr lang="es-MX" dirty="0" smtClean="0"/>
              <a:t>Políticas</a:t>
            </a:r>
          </a:p>
          <a:p>
            <a:r>
              <a:rPr lang="es-MX" dirty="0" smtClean="0"/>
              <a:t>Nacionalismo sin importar los intereses extranjeros  </a:t>
            </a:r>
          </a:p>
          <a:p>
            <a:r>
              <a:rPr lang="es-MX" dirty="0" smtClean="0"/>
              <a:t>Francia quería recuperar territorios arrebatados por Alemania </a:t>
            </a:r>
          </a:p>
          <a:p>
            <a:r>
              <a:rPr lang="es-MX" dirty="0" smtClean="0"/>
              <a:t>Serbia </a:t>
            </a:r>
            <a:r>
              <a:rPr lang="es-MX" dirty="0" err="1" smtClean="0"/>
              <a:t>queria</a:t>
            </a:r>
            <a:r>
              <a:rPr lang="es-MX" dirty="0" smtClean="0"/>
              <a:t> recuperar Bosnia de Austria </a:t>
            </a:r>
          </a:p>
          <a:p>
            <a:r>
              <a:rPr lang="es-MX" dirty="0" smtClean="0"/>
              <a:t>Rivalidad entre Rusia y Austria por los Balcanes 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77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Militares </a:t>
            </a:r>
          </a:p>
          <a:p>
            <a:r>
              <a:rPr lang="es-MX" dirty="0" smtClean="0"/>
              <a:t>Pretensión de Inglaterra por ser la primer potencia </a:t>
            </a:r>
          </a:p>
          <a:p>
            <a:r>
              <a:rPr lang="es-MX" dirty="0" smtClean="0"/>
              <a:t>Empeño de Alemania por ser el país dominante de Europa </a:t>
            </a:r>
          </a:p>
          <a:p>
            <a:r>
              <a:rPr lang="es-MX" dirty="0" smtClean="0"/>
              <a:t>El sistema de alianzas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44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_tradnl" sz="4000" dirty="0" smtClean="0"/>
              <a:t>El detonante de la Primera Guerra Mundial.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4864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dirty="0" smtClean="0"/>
              <a:t>		En junio de 1914, el archiduque </a:t>
            </a:r>
            <a:r>
              <a:rPr lang="es-ES_tradnl" sz="2800" b="1" dirty="0" smtClean="0">
                <a:solidFill>
                  <a:srgbClr val="FF0000"/>
                </a:solidFill>
                <a:hlinkClick r:id="rId2"/>
              </a:rPr>
              <a:t>Francisco Fernando de Austria</a:t>
            </a:r>
            <a:r>
              <a:rPr lang="es-ES_tradnl" sz="2800" dirty="0" smtClean="0"/>
              <a:t>, heredero de la corona imperial austriaca, fue asesinado en Sarajevo (Bosnia). Austria hizo a Serbia responsable del atentado, y le declaró la guerra.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800" dirty="0" smtClean="0"/>
              <a:t>		A partir de aquí, se produjo una reacción en cadena.</a:t>
            </a:r>
          </a:p>
        </p:txBody>
      </p:sp>
      <p:pic>
        <p:nvPicPr>
          <p:cNvPr id="25604" name="Picture 7" descr="archiduque-aust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009900" cy="367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90925"/>
            <a:ext cx="2857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28600" y="549275"/>
            <a:ext cx="35909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Triple Entente</a:t>
            </a:r>
          </a:p>
        </p:txBody>
      </p:sp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5181600" y="549275"/>
            <a:ext cx="36480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Triple Alianza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  <a:t>Los </a:t>
            </a:r>
            <a:r>
              <a:rPr lang="en-US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itchFamily="18" charset="0"/>
              </a:rPr>
              <a:t>Aliados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193675" y="1752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Francia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28600" y="21336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Imperio Ruso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228600" y="25146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Gran Bretaña</a:t>
            </a:r>
          </a:p>
        </p:txBody>
      </p:sp>
      <p:sp>
        <p:nvSpPr>
          <p:cNvPr id="21513" name="AutoShape 14"/>
          <p:cNvSpPr>
            <a:spLocks noChangeArrowheads="1"/>
          </p:cNvSpPr>
          <p:nvPr/>
        </p:nvSpPr>
        <p:spPr bwMode="auto">
          <a:xfrm>
            <a:off x="3352800" y="1600200"/>
            <a:ext cx="2209800" cy="22098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3635375" y="2514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 Black" pitchFamily="34" charset="0"/>
                <a:cs typeface="Arial" pitchFamily="34" charset="0"/>
              </a:rPr>
              <a:t>Guerra!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6019800" y="170021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Imperio Alemán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6019800" y="20574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Imperio Austro-Hungaro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6096000" y="2362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Italia</a:t>
            </a:r>
          </a:p>
        </p:txBody>
      </p:sp>
      <p:sp>
        <p:nvSpPr>
          <p:cNvPr id="21518" name="AutoShape 19"/>
          <p:cNvSpPr>
            <a:spLocks noChangeArrowheads="1"/>
          </p:cNvSpPr>
          <p:nvPr/>
        </p:nvSpPr>
        <p:spPr bwMode="auto">
          <a:xfrm>
            <a:off x="2819400" y="2286000"/>
            <a:ext cx="838200" cy="685800"/>
          </a:xfrm>
          <a:prstGeom prst="leftRightArrow">
            <a:avLst>
              <a:gd name="adj1" fmla="val 50000"/>
              <a:gd name="adj2" fmla="val 24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19" name="AutoShape 20"/>
          <p:cNvSpPr>
            <a:spLocks noChangeArrowheads="1"/>
          </p:cNvSpPr>
          <p:nvPr/>
        </p:nvSpPr>
        <p:spPr bwMode="auto">
          <a:xfrm>
            <a:off x="5105400" y="2286000"/>
            <a:ext cx="838200" cy="685800"/>
          </a:xfrm>
          <a:prstGeom prst="leftRightArrow">
            <a:avLst>
              <a:gd name="adj1" fmla="val 50000"/>
              <a:gd name="adj2" fmla="val 244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 flipH="1">
            <a:off x="2667000" y="3276600"/>
            <a:ext cx="1066800" cy="685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1521" name="Line 22"/>
          <p:cNvSpPr>
            <a:spLocks noChangeShapeType="1"/>
          </p:cNvSpPr>
          <p:nvPr/>
        </p:nvSpPr>
        <p:spPr bwMode="auto">
          <a:xfrm>
            <a:off x="4800600" y="3200400"/>
            <a:ext cx="1143000" cy="685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1522" name="Rectangle 23"/>
          <p:cNvSpPr>
            <a:spLocks noChangeArrowheads="1"/>
          </p:cNvSpPr>
          <p:nvPr/>
        </p:nvSpPr>
        <p:spPr bwMode="auto">
          <a:xfrm>
            <a:off x="6096000" y="4419600"/>
            <a:ext cx="172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Imperio Alemán</a:t>
            </a:r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381000" y="556260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Italia</a:t>
            </a:r>
          </a:p>
        </p:txBody>
      </p:sp>
      <p:sp>
        <p:nvSpPr>
          <p:cNvPr id="21524" name="Rectangle 25"/>
          <p:cNvSpPr>
            <a:spLocks noChangeArrowheads="1"/>
          </p:cNvSpPr>
          <p:nvPr/>
        </p:nvSpPr>
        <p:spPr bwMode="auto">
          <a:xfrm>
            <a:off x="6096000" y="48006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Imperio Austro-Hungaro</a:t>
            </a:r>
          </a:p>
        </p:txBody>
      </p:sp>
      <p:sp>
        <p:nvSpPr>
          <p:cNvPr id="21525" name="Rectangle 26"/>
          <p:cNvSpPr>
            <a:spLocks noChangeArrowheads="1"/>
          </p:cNvSpPr>
          <p:nvPr/>
        </p:nvSpPr>
        <p:spPr bwMode="auto">
          <a:xfrm>
            <a:off x="381000" y="44196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Francia</a:t>
            </a:r>
          </a:p>
        </p:txBody>
      </p:sp>
      <p:sp>
        <p:nvSpPr>
          <p:cNvPr id="21526" name="Rectangle 27"/>
          <p:cNvSpPr>
            <a:spLocks noChangeArrowheads="1"/>
          </p:cNvSpPr>
          <p:nvPr/>
        </p:nvSpPr>
        <p:spPr bwMode="auto">
          <a:xfrm>
            <a:off x="381000" y="48006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Imperio Ruso</a:t>
            </a:r>
          </a:p>
        </p:txBody>
      </p:sp>
      <p:sp>
        <p:nvSpPr>
          <p:cNvPr id="21527" name="Rectangle 28"/>
          <p:cNvSpPr>
            <a:spLocks noChangeArrowheads="1"/>
          </p:cNvSpPr>
          <p:nvPr/>
        </p:nvSpPr>
        <p:spPr bwMode="auto">
          <a:xfrm>
            <a:off x="304800" y="5181600"/>
            <a:ext cx="150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 Gran Bretaña</a:t>
            </a: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6096000" y="5181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Imperio Otomano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29" name="Text Box 30"/>
          <p:cNvSpPr txBox="1">
            <a:spLocks noChangeArrowheads="1"/>
          </p:cNvSpPr>
          <p:nvPr/>
        </p:nvSpPr>
        <p:spPr bwMode="auto">
          <a:xfrm>
            <a:off x="6096000" y="5562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Bulgaria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30" name="Text Box 31"/>
          <p:cNvSpPr txBox="1">
            <a:spLocks noChangeArrowheads="1"/>
          </p:cNvSpPr>
          <p:nvPr/>
        </p:nvSpPr>
        <p:spPr bwMode="auto">
          <a:xfrm>
            <a:off x="381000" y="5943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Serbia</a:t>
            </a:r>
          </a:p>
        </p:txBody>
      </p:sp>
      <p:sp>
        <p:nvSpPr>
          <p:cNvPr id="21531" name="Text Box 32"/>
          <p:cNvSpPr txBox="1">
            <a:spLocks noChangeArrowheads="1"/>
          </p:cNvSpPr>
          <p:nvPr/>
        </p:nvSpPr>
        <p:spPr bwMode="auto">
          <a:xfrm>
            <a:off x="304800" y="6338888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pitchFamily="34" charset="0"/>
              </a:rPr>
              <a:t> Rumania</a:t>
            </a:r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532" name="AutoShape 34"/>
          <p:cNvSpPr>
            <a:spLocks noChangeArrowheads="1"/>
          </p:cNvSpPr>
          <p:nvPr/>
        </p:nvSpPr>
        <p:spPr bwMode="auto">
          <a:xfrm>
            <a:off x="990600" y="30480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33" name="AutoShape 35"/>
          <p:cNvSpPr>
            <a:spLocks noChangeArrowheads="1"/>
          </p:cNvSpPr>
          <p:nvPr/>
        </p:nvSpPr>
        <p:spPr bwMode="auto">
          <a:xfrm>
            <a:off x="6477000" y="2971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1534" name="Line 36"/>
          <p:cNvSpPr>
            <a:spLocks noChangeShapeType="1"/>
          </p:cNvSpPr>
          <p:nvPr/>
        </p:nvSpPr>
        <p:spPr bwMode="auto">
          <a:xfrm>
            <a:off x="228600" y="1158875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1535" name="Line 37"/>
          <p:cNvSpPr>
            <a:spLocks noChangeShapeType="1"/>
          </p:cNvSpPr>
          <p:nvPr/>
        </p:nvSpPr>
        <p:spPr bwMode="auto">
          <a:xfrm>
            <a:off x="5257800" y="1082675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8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425</Words>
  <Application>Microsoft Office PowerPoint</Application>
  <PresentationFormat>Presentación en pantalla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Rockwell Extra Bold</vt:lpstr>
      <vt:lpstr>Tahoma</vt:lpstr>
      <vt:lpstr>Wingdings</vt:lpstr>
      <vt:lpstr>Tema de Office</vt:lpstr>
      <vt:lpstr>Presentación de PowerPoint</vt:lpstr>
      <vt:lpstr>Tema:  </vt:lpstr>
      <vt:lpstr>ANTECEDENTES</vt:lpstr>
      <vt:lpstr>Presentación de PowerPoint</vt:lpstr>
      <vt:lpstr>Presentación de PowerPoint</vt:lpstr>
      <vt:lpstr>Causas </vt:lpstr>
      <vt:lpstr>Causas</vt:lpstr>
      <vt:lpstr>El detonante de la Primera Guerra Mundial.</vt:lpstr>
      <vt:lpstr>Presentación de PowerPoint</vt:lpstr>
      <vt:lpstr>Presentación de PowerPoint</vt:lpstr>
      <vt:lpstr>Presentación de PowerPoint</vt:lpstr>
      <vt:lpstr>Fases de la Guerra </vt:lpstr>
      <vt:lpstr>Frentes de combate</vt:lpstr>
      <vt:lpstr>Consecuencias </vt:lpstr>
      <vt:lpstr>Económicas </vt:lpstr>
      <vt:lpstr>Políticas </vt:lpstr>
      <vt:lpstr>Sociales</vt:lpstr>
      <vt:lpstr>Ambientales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webdesign1</dc:creator>
  <cp:lastModifiedBy>Administrador</cp:lastModifiedBy>
  <cp:revision>26</cp:revision>
  <dcterms:created xsi:type="dcterms:W3CDTF">2014-07-09T15:06:15Z</dcterms:created>
  <dcterms:modified xsi:type="dcterms:W3CDTF">2016-09-03T17:03:44Z</dcterms:modified>
</cp:coreProperties>
</file>